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10386" r:id="rId3"/>
    <p:sldId id="689" r:id="rId4"/>
    <p:sldId id="587" r:id="rId5"/>
    <p:sldId id="590" r:id="rId6"/>
    <p:sldId id="10387" r:id="rId7"/>
    <p:sldId id="347" r:id="rId8"/>
    <p:sldId id="259" r:id="rId9"/>
    <p:sldId id="10363" r:id="rId10"/>
    <p:sldId id="10368" r:id="rId11"/>
    <p:sldId id="10388" r:id="rId12"/>
    <p:sldId id="10389" r:id="rId13"/>
    <p:sldId id="10390" r:id="rId14"/>
    <p:sldId id="10391" r:id="rId15"/>
    <p:sldId id="10366" r:id="rId16"/>
    <p:sldId id="10392" r:id="rId17"/>
    <p:sldId id="10393" r:id="rId18"/>
    <p:sldId id="10372" r:id="rId19"/>
    <p:sldId id="10374" r:id="rId20"/>
    <p:sldId id="10375" r:id="rId21"/>
    <p:sldId id="10377" r:id="rId22"/>
    <p:sldId id="10378" r:id="rId23"/>
    <p:sldId id="10380" r:id="rId24"/>
    <p:sldId id="10382" r:id="rId25"/>
    <p:sldId id="10383" r:id="rId26"/>
    <p:sldId id="103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08C"/>
    <a:srgbClr val="00BCF2"/>
    <a:srgbClr val="E5CDE3"/>
    <a:srgbClr val="CC9CC9"/>
    <a:srgbClr val="9B4F96"/>
    <a:srgbClr val="61BB46"/>
    <a:srgbClr val="E5B52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1BAC2-FABF-4939-A21B-240C51F47422}" v="11" dt="2021-12-10T13:59:32.5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24" y="52"/>
      </p:cViewPr>
      <p:guideLst>
        <p:guide orient="horz" pos="2160"/>
        <p:guide pos="41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leen Dollard" userId="0e099197-7e30-40b4-b137-48962f86e452" providerId="ADAL" clId="{7B71BAC2-FABF-4939-A21B-240C51F47422}"/>
    <pc:docChg chg="delSld modSld">
      <pc:chgData name="Kathleen Dollard" userId="0e099197-7e30-40b4-b137-48962f86e452" providerId="ADAL" clId="{7B71BAC2-FABF-4939-A21B-240C51F47422}" dt="2021-12-10T14:05:51.157" v="45" actId="1076"/>
      <pc:docMkLst>
        <pc:docMk/>
      </pc:docMkLst>
      <pc:sldChg chg="addSp modSp mod">
        <pc:chgData name="Kathleen Dollard" userId="0e099197-7e30-40b4-b137-48962f86e452" providerId="ADAL" clId="{7B71BAC2-FABF-4939-A21B-240C51F47422}" dt="2021-12-10T14:05:51.157" v="45" actId="1076"/>
        <pc:sldMkLst>
          <pc:docMk/>
          <pc:sldMk cId="876989104" sldId="256"/>
        </pc:sldMkLst>
        <pc:picChg chg="add mod">
          <ac:chgData name="Kathleen Dollard" userId="0e099197-7e30-40b4-b137-48962f86e452" providerId="ADAL" clId="{7B71BAC2-FABF-4939-A21B-240C51F47422}" dt="2021-12-10T14:05:51.157" v="45" actId="1076"/>
          <ac:picMkLst>
            <pc:docMk/>
            <pc:sldMk cId="876989104" sldId="256"/>
            <ac:picMk id="5" creationId="{91989526-CF3A-4BBA-9243-C36E7AAE5726}"/>
          </ac:picMkLst>
        </pc:picChg>
      </pc:sldChg>
      <pc:sldChg chg="modSp modAnim">
        <pc:chgData name="Kathleen Dollard" userId="0e099197-7e30-40b4-b137-48962f86e452" providerId="ADAL" clId="{7B71BAC2-FABF-4939-A21B-240C51F47422}" dt="2021-12-10T13:59:32.564" v="10" actId="20577"/>
        <pc:sldMkLst>
          <pc:docMk/>
          <pc:sldMk cId="2210908746" sldId="587"/>
        </pc:sldMkLst>
        <pc:spChg chg="mod">
          <ac:chgData name="Kathleen Dollard" userId="0e099197-7e30-40b4-b137-48962f86e452" providerId="ADAL" clId="{7B71BAC2-FABF-4939-A21B-240C51F47422}" dt="2021-12-10T13:59:32.564" v="10" actId="20577"/>
          <ac:spMkLst>
            <pc:docMk/>
            <pc:sldMk cId="2210908746" sldId="587"/>
            <ac:spMk id="3" creationId="{00000000-0000-0000-0000-000000000000}"/>
          </ac:spMkLst>
        </pc:spChg>
      </pc:sldChg>
      <pc:sldChg chg="modSp mod">
        <pc:chgData name="Kathleen Dollard" userId="0e099197-7e30-40b4-b137-48962f86e452" providerId="ADAL" clId="{7B71BAC2-FABF-4939-A21B-240C51F47422}" dt="2021-12-10T14:00:10.244" v="11" actId="1076"/>
        <pc:sldMkLst>
          <pc:docMk/>
          <pc:sldMk cId="3100172664" sldId="590"/>
        </pc:sldMkLst>
        <pc:spChg chg="mod">
          <ac:chgData name="Kathleen Dollard" userId="0e099197-7e30-40b4-b137-48962f86e452" providerId="ADAL" clId="{7B71BAC2-FABF-4939-A21B-240C51F47422}" dt="2021-12-10T14:00:10.244" v="11" actId="1076"/>
          <ac:spMkLst>
            <pc:docMk/>
            <pc:sldMk cId="3100172664" sldId="590"/>
            <ac:spMk id="4" creationId="{00000000-0000-0000-0000-000000000000}"/>
          </ac:spMkLst>
        </pc:spChg>
      </pc:sldChg>
      <pc:sldChg chg="del">
        <pc:chgData name="Kathleen Dollard" userId="0e099197-7e30-40b4-b137-48962f86e452" providerId="ADAL" clId="{7B71BAC2-FABF-4939-A21B-240C51F47422}" dt="2021-12-10T14:03:33.749" v="18" actId="47"/>
        <pc:sldMkLst>
          <pc:docMk/>
          <pc:sldMk cId="422597425" sldId="10294"/>
        </pc:sldMkLst>
      </pc:sldChg>
      <pc:sldChg chg="del">
        <pc:chgData name="Kathleen Dollard" userId="0e099197-7e30-40b4-b137-48962f86e452" providerId="ADAL" clId="{7B71BAC2-FABF-4939-A21B-240C51F47422}" dt="2021-12-10T14:01:18.667" v="12" actId="47"/>
        <pc:sldMkLst>
          <pc:docMk/>
          <pc:sldMk cId="2707044603" sldId="10367"/>
        </pc:sldMkLst>
      </pc:sldChg>
      <pc:sldChg chg="modSp mod">
        <pc:chgData name="Kathleen Dollard" userId="0e099197-7e30-40b4-b137-48962f86e452" providerId="ADAL" clId="{7B71BAC2-FABF-4939-A21B-240C51F47422}" dt="2021-12-10T14:01:48.681" v="16" actId="1076"/>
        <pc:sldMkLst>
          <pc:docMk/>
          <pc:sldMk cId="2654552405" sldId="10368"/>
        </pc:sldMkLst>
        <pc:spChg chg="mod">
          <ac:chgData name="Kathleen Dollard" userId="0e099197-7e30-40b4-b137-48962f86e452" providerId="ADAL" clId="{7B71BAC2-FABF-4939-A21B-240C51F47422}" dt="2021-12-10T14:01:48.681" v="16" actId="1076"/>
          <ac:spMkLst>
            <pc:docMk/>
            <pc:sldMk cId="2654552405" sldId="10368"/>
            <ac:spMk id="6" creationId="{40332C29-79ED-4BE4-A3B6-1C811DACF754}"/>
          </ac:spMkLst>
        </pc:spChg>
        <pc:picChg chg="mod">
          <ac:chgData name="Kathleen Dollard" userId="0e099197-7e30-40b4-b137-48962f86e452" providerId="ADAL" clId="{7B71BAC2-FABF-4939-A21B-240C51F47422}" dt="2021-12-10T14:01:45.537" v="15" actId="1076"/>
          <ac:picMkLst>
            <pc:docMk/>
            <pc:sldMk cId="2654552405" sldId="10368"/>
            <ac:picMk id="3" creationId="{4A2FD7B3-0E46-4BFC-8A11-CB4FEFE206CF}"/>
          </ac:picMkLst>
        </pc:picChg>
      </pc:sldChg>
      <pc:sldChg chg="del">
        <pc:chgData name="Kathleen Dollard" userId="0e099197-7e30-40b4-b137-48962f86e452" providerId="ADAL" clId="{7B71BAC2-FABF-4939-A21B-240C51F47422}" dt="2021-12-10T14:02:54.273" v="17" actId="47"/>
        <pc:sldMkLst>
          <pc:docMk/>
          <pc:sldMk cId="494823024" sldId="10371"/>
        </pc:sldMkLst>
      </pc:sldChg>
      <pc:sldChg chg="del">
        <pc:chgData name="Kathleen Dollard" userId="0e099197-7e30-40b4-b137-48962f86e452" providerId="ADAL" clId="{7B71BAC2-FABF-4939-A21B-240C51F47422}" dt="2021-12-10T14:03:46.278" v="19" actId="47"/>
        <pc:sldMkLst>
          <pc:docMk/>
          <pc:sldMk cId="1257980566" sldId="10376"/>
        </pc:sldMkLst>
      </pc:sldChg>
      <pc:sldChg chg="addSp modSp mod">
        <pc:chgData name="Kathleen Dollard" userId="0e099197-7e30-40b4-b137-48962f86e452" providerId="ADAL" clId="{7B71BAC2-FABF-4939-A21B-240C51F47422}" dt="2021-12-10T14:05:30.032" v="43" actId="14100"/>
        <pc:sldMkLst>
          <pc:docMk/>
          <pc:sldMk cId="365992017" sldId="10383"/>
        </pc:sldMkLst>
        <pc:spChg chg="mod">
          <ac:chgData name="Kathleen Dollard" userId="0e099197-7e30-40b4-b137-48962f86e452" providerId="ADAL" clId="{7B71BAC2-FABF-4939-A21B-240C51F47422}" dt="2021-12-10T14:05:22.492" v="41" actId="20577"/>
          <ac:spMkLst>
            <pc:docMk/>
            <pc:sldMk cId="365992017" sldId="10383"/>
            <ac:spMk id="2" creationId="{C57E5AC2-D5B7-4E81-B6F0-AE92B2467F88}"/>
          </ac:spMkLst>
        </pc:spChg>
        <pc:picChg chg="add mod">
          <ac:chgData name="Kathleen Dollard" userId="0e099197-7e30-40b4-b137-48962f86e452" providerId="ADAL" clId="{7B71BAC2-FABF-4939-A21B-240C51F47422}" dt="2021-12-10T14:05:30.032" v="43" actId="14100"/>
          <ac:picMkLst>
            <pc:docMk/>
            <pc:sldMk cId="365992017" sldId="10383"/>
            <ac:picMk id="5" creationId="{95F185D0-A59F-4A37-8F59-2B3E1F4CD67E}"/>
          </ac:picMkLst>
        </pc:picChg>
      </pc:sldChg>
      <pc:sldMasterChg chg="delSldLayout">
        <pc:chgData name="Kathleen Dollard" userId="0e099197-7e30-40b4-b137-48962f86e452" providerId="ADAL" clId="{7B71BAC2-FABF-4939-A21B-240C51F47422}" dt="2021-12-10T14:03:33.749" v="18" actId="47"/>
        <pc:sldMasterMkLst>
          <pc:docMk/>
          <pc:sldMasterMk cId="2840950293" sldId="2147483648"/>
        </pc:sldMasterMkLst>
        <pc:sldLayoutChg chg="del">
          <pc:chgData name="Kathleen Dollard" userId="0e099197-7e30-40b4-b137-48962f86e452" providerId="ADAL" clId="{7B71BAC2-FABF-4939-A21B-240C51F47422}" dt="2021-12-10T14:03:33.749" v="18" actId="47"/>
          <pc:sldLayoutMkLst>
            <pc:docMk/>
            <pc:sldMasterMk cId="2840950293" sldId="2147483648"/>
            <pc:sldLayoutMk cId="667519872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CFC71-249D-4BC7-852C-BEC4FA4445C8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2C74E-F782-4E8E-930A-01AFD8CA28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26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2C74E-F782-4E8E-930A-01AFD8CA28C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6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2C74E-F782-4E8E-930A-01AFD8CA28C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2C74E-F782-4E8E-930A-01AFD8CA28C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60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2C74E-F782-4E8E-930A-01AFD8CA28C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3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8F54-E29E-4AB3-996A-48044B349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94E4B-6513-4C93-9814-4C8FD9518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DF5FE-A906-40F6-BEB8-B7F11C9F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AE37-665B-4844-9F42-2D2169DC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5C511-6330-4925-926A-4271B6F8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255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6AFC-6E1E-4022-92A5-B8EEB835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37580-0BF7-4ABD-9D16-45B1AE63B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444D5-DBEB-4C80-969C-CF8A6CCE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E160-4594-485E-9076-F4E3DECE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2B472-5F42-476F-9177-2F1C54E7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5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8ABEB2-DD06-44EC-B250-3C0C6D28D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3DB8F-09D3-494B-95E2-046E3176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30B3D-09DF-49A1-909A-FC59F0F9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9F573-C21C-489A-B118-79AE37FD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F000-838A-4295-9831-A9D1F377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2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7088" rtl="0" eaLnBrk="1" fontAlgn="base" hangingPunct="1">
              <a:spcBef>
                <a:spcPct val="0"/>
              </a:spcBef>
              <a:spcAft>
                <a:spcPct val="0"/>
              </a:spcAft>
              <a:defRPr lang="en-US" sz="3867" b="1" dirty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8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533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267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20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733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DEV F2014_hybri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320970"/>
            <a:ext cx="1320800" cy="4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53383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E54F-7E29-4FD6-BD6F-CAD20C0A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EC2E-42C8-46DB-809D-E1B4D6A3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E5FA-59C7-44E1-AF1E-D854FAD8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F07F-D999-40E9-816B-AF9641B2B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04A3A-D8F0-4209-A3F6-3155592B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9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34EA-B8BA-4B2E-9CDC-544914DC7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3E6ED-1987-4624-A293-326ADF8DF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A9E35-A63E-429B-B18D-1D2A196B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EFED2-9D07-471A-9A84-9238F4F1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5FACD-3B57-4C3D-9160-B9117A5F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44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7B15-A36D-4803-ABCE-A7A7B8E6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CD82-524E-4210-A84D-13D7925D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5D3F3-1B38-4D8D-9936-9CDEBEE22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E9B0A-5995-4A05-88E9-50792059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C33B-7922-4A03-AA2A-307BECA8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D293E-82C2-46A2-B7B9-543AC00C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8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B7DA-3B78-4270-AEC8-18ACEE8EA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BA25A-74E0-4872-9834-88EA18945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7E93D-E86B-4864-9E4F-90843AB31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30CE9-3A76-44BD-8022-B26630A91D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91E7A-874F-4BA4-8757-ABC66C9A5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1350E-6436-431D-A6CE-CABBD539F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055EC-8672-4003-A474-5DD0BFCF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BA4A6C-5614-4151-8489-F3AAAB1A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0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87556-CDAF-460D-B922-3413A4BE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7D4283-0C27-4172-9270-B88BBD09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2318E-0872-42E3-8723-328D33F5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959F1-C00C-49D1-80A4-FABF0B8D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5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CC011-FEA0-4710-B5C4-21EB42E1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71EB8-A670-4D4F-A4A4-4F82077E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60596-9542-4579-9B76-BBBBA072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5AD8-BF40-4CC5-B87C-B045E7E1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F5407-C30E-4313-B663-D82904A6E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DB8FA-5B9B-420D-A21C-9C69084EB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28E48-14B3-4DDE-B46E-6667437F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4EDF6-0AD4-46D6-824E-73CF10E9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1441C-D5BB-43CF-9401-D22A96D8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7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8D481-5230-4A41-81A1-9B23952E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0EB2B-BA5F-4CFF-94BD-0444AB8FE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A54F2-82B2-4C40-9C78-381D4F4E0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E6894-99C4-4FE7-8F25-084EA832D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3DB34-B87C-4969-8EC9-55EB7A84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88D4D-0A6D-4702-A38E-A96E6E9D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6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BE0ED8-E202-411B-BE95-1B40F3F54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0F8D-09F0-48BA-B232-EC9F4E173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FC901-D82D-46E4-9A0D-1EBE3BBEC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BA1CA-5E75-4A06-A225-577419E82AA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AB0B5-47C2-46C1-BFC9-D32850261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E6F03-04DB-4C2D-ADAC-5763A21DD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D83D4-6AB9-4025-A5DC-23A2C6967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5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vikidia.org/wiki/Twit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esseliberty.com/2021/01/26/mads-torgersen-c-9-beyond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hleenDollard/sample-profiling-problem" TargetMode="External"/><Relationship Id="rId2" Type="http://schemas.openxmlformats.org/officeDocument/2006/relationships/hyperlink" Target="https://github.com/KathleenDollard/sample-puzz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thleenDollard/sample-csharp-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hleenDollard/sample-patterns/tree/devintersection-2021-start" TargetMode="External"/><Relationship Id="rId7" Type="http://schemas.openxmlformats.org/officeDocument/2006/relationships/hyperlink" Target="https://fr.vikidia.org/wiki/Twitter" TargetMode="External"/><Relationship Id="rId2" Type="http://schemas.openxmlformats.org/officeDocument/2006/relationships/hyperlink" Target="https://github.com/KathleenDollard/sample-puzzles/tree/start-devintersection-202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docs.microsoft.com/en-us/dotnet/csharp/" TargetMode="External"/><Relationship Id="rId4" Type="http://schemas.openxmlformats.org/officeDocument/2006/relationships/hyperlink" Target="https://docs.microsoft.com/en-us/dotnet/csharp/tutorials/pattern-matchin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termediate_value_theorem_2.sv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CD68-BBBA-4A1C-B8A0-F19E17229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Become a Better C# Developer</a:t>
            </a:r>
            <a:br>
              <a:rPr lang="en-US" dirty="0"/>
            </a:br>
            <a:r>
              <a:rPr lang="en-US" sz="4000" dirty="0" err="1"/>
              <a:t>DevIntersection</a:t>
            </a:r>
            <a:r>
              <a:rPr lang="en-US" sz="4000" dirty="0"/>
              <a:t> December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C6A37-53D6-4826-8609-4A4EEF924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Kathleen Dollard</a:t>
            </a:r>
          </a:p>
          <a:p>
            <a:r>
              <a:rPr lang="en-US" dirty="0"/>
              <a:t>Principal Program Manager, Microsoft</a:t>
            </a:r>
          </a:p>
          <a:p>
            <a:r>
              <a:rPr lang="en-US" dirty="0"/>
              <a:t>@kathleendollard                                                                                                              </a:t>
            </a:r>
          </a:p>
        </p:txBody>
      </p:sp>
      <p:pic>
        <p:nvPicPr>
          <p:cNvPr id="5" name="Picture 4" descr="A picture containing ax&#10;&#10;Description automatically generated">
            <a:extLst>
              <a:ext uri="{FF2B5EF4-FFF2-40B4-BE49-F238E27FC236}">
                <a16:creationId xmlns:a16="http://schemas.microsoft.com/office/drawing/2014/main" id="{91989526-CF3A-4BBA-9243-C36E7AAE5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59213" y="4600779"/>
            <a:ext cx="400050" cy="32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7853236" y="1613118"/>
            <a:ext cx="4378122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Special</a:t>
            </a:r>
            <a:b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</a:br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Guest</a:t>
            </a:r>
          </a:p>
        </p:txBody>
      </p:sp>
      <p:pic>
        <p:nvPicPr>
          <p:cNvPr id="3" name="Picture 2" descr="A picture containing person, person, male&#10;&#10;Description automatically generated">
            <a:extLst>
              <a:ext uri="{FF2B5EF4-FFF2-40B4-BE49-F238E27FC236}">
                <a16:creationId xmlns:a16="http://schemas.microsoft.com/office/drawing/2014/main" id="{4A2FD7B3-0E46-4BFC-8A11-CB4FEFE20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7168726" cy="709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52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92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ffee break time">
            <a:extLst>
              <a:ext uri="{FF2B5EF4-FFF2-40B4-BE49-F238E27FC236}">
                <a16:creationId xmlns:a16="http://schemas.microsoft.com/office/drawing/2014/main" id="{A9687C1C-08F2-4E8E-97AD-66D2AD54F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r="26180" b="9091"/>
          <a:stretch/>
        </p:blipFill>
        <p:spPr bwMode="auto">
          <a:xfrm>
            <a:off x="5386388" y="1"/>
            <a:ext cx="68056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9FA13-13CC-44B9-ABA2-16EA5924CBEE}"/>
              </a:ext>
            </a:extLst>
          </p:cNvPr>
          <p:cNvSpPr txBox="1"/>
          <p:nvPr/>
        </p:nvSpPr>
        <p:spPr>
          <a:xfrm>
            <a:off x="804671" y="2033574"/>
            <a:ext cx="5742603" cy="3854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11512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and together face art sketch drawing illustration glasses assembly head conceptual photomontage organ puzzle jigsaw comics emotion cartoon assemble puzzle piece jigsaw puzzle">
            <a:extLst>
              <a:ext uri="{FF2B5EF4-FFF2-40B4-BE49-F238E27FC236}">
                <a16:creationId xmlns:a16="http://schemas.microsoft.com/office/drawing/2014/main" id="{425520E7-5873-4E46-A9A7-FCC98628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86" y="1"/>
            <a:ext cx="102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043333" y="2346059"/>
            <a:ext cx="4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5B546-9A5D-400C-83FC-DFFD29FB238B}"/>
              </a:ext>
            </a:extLst>
          </p:cNvPr>
          <p:cNvSpPr txBox="1"/>
          <p:nvPr/>
        </p:nvSpPr>
        <p:spPr>
          <a:xfrm>
            <a:off x="270639" y="540230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Puzzles!!</a:t>
            </a:r>
          </a:p>
        </p:txBody>
      </p:sp>
    </p:spTree>
    <p:extLst>
      <p:ext uri="{BB962C8B-B14F-4D97-AF65-F5344CB8AC3E}">
        <p14:creationId xmlns:p14="http://schemas.microsoft.com/office/powerpoint/2010/main" val="70101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range and blue flowery patterns">
            <a:extLst>
              <a:ext uri="{FF2B5EF4-FFF2-40B4-BE49-F238E27FC236}">
                <a16:creationId xmlns:a16="http://schemas.microsoft.com/office/drawing/2014/main" id="{4DB4F86C-7D58-48EB-805B-A5C183BEB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74" y="0"/>
            <a:ext cx="100137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043333" y="2346059"/>
            <a:ext cx="4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5B546-9A5D-400C-83FC-DFFD29FB238B}"/>
              </a:ext>
            </a:extLst>
          </p:cNvPr>
          <p:cNvSpPr txBox="1"/>
          <p:nvPr/>
        </p:nvSpPr>
        <p:spPr>
          <a:xfrm>
            <a:off x="270639" y="5402308"/>
            <a:ext cx="1424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Patterns!!</a:t>
            </a:r>
          </a:p>
        </p:txBody>
      </p:sp>
    </p:spTree>
    <p:extLst>
      <p:ext uri="{BB962C8B-B14F-4D97-AF65-F5344CB8AC3E}">
        <p14:creationId xmlns:p14="http://schemas.microsoft.com/office/powerpoint/2010/main" val="4138976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lunch bag">
            <a:extLst>
              <a:ext uri="{FF2B5EF4-FFF2-40B4-BE49-F238E27FC236}">
                <a16:creationId xmlns:a16="http://schemas.microsoft.com/office/drawing/2014/main" id="{C0791660-4F06-4749-9C3B-B84185FAA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5" t="9091" r="26880" b="-1"/>
          <a:stretch/>
        </p:blipFill>
        <p:spPr bwMode="auto">
          <a:xfrm>
            <a:off x="5386388" y="1"/>
            <a:ext cx="68056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9FA13-13CC-44B9-ABA2-16EA5924CBEE}"/>
              </a:ext>
            </a:extLst>
          </p:cNvPr>
          <p:cNvSpPr txBox="1"/>
          <p:nvPr/>
        </p:nvSpPr>
        <p:spPr>
          <a:xfrm>
            <a:off x="804671" y="2033574"/>
            <a:ext cx="5742603" cy="3854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Lunch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093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and together face art sketch drawing illustration glasses assembly head conceptual photomontage organ puzzle jigsaw comics emotion cartoon assemble puzzle piece jigsaw puzzle">
            <a:extLst>
              <a:ext uri="{FF2B5EF4-FFF2-40B4-BE49-F238E27FC236}">
                <a16:creationId xmlns:a16="http://schemas.microsoft.com/office/drawing/2014/main" id="{425520E7-5873-4E46-A9A7-FCC98628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86" y="1"/>
            <a:ext cx="102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043333" y="2346059"/>
            <a:ext cx="4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5B546-9A5D-400C-83FC-DFFD29FB238B}"/>
              </a:ext>
            </a:extLst>
          </p:cNvPr>
          <p:cNvSpPr txBox="1"/>
          <p:nvPr/>
        </p:nvSpPr>
        <p:spPr>
          <a:xfrm>
            <a:off x="270639" y="540230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Puzzles!!</a:t>
            </a:r>
          </a:p>
        </p:txBody>
      </p:sp>
    </p:spTree>
    <p:extLst>
      <p:ext uri="{BB962C8B-B14F-4D97-AF65-F5344CB8AC3E}">
        <p14:creationId xmlns:p14="http://schemas.microsoft.com/office/powerpoint/2010/main" val="69789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043333" y="2346059"/>
            <a:ext cx="4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5B546-9A5D-400C-83FC-DFFD29FB238B}"/>
              </a:ext>
            </a:extLst>
          </p:cNvPr>
          <p:cNvSpPr txBox="1"/>
          <p:nvPr/>
        </p:nvSpPr>
        <p:spPr>
          <a:xfrm>
            <a:off x="270639" y="5402308"/>
            <a:ext cx="111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Async!!</a:t>
            </a:r>
          </a:p>
        </p:txBody>
      </p:sp>
      <p:pic>
        <p:nvPicPr>
          <p:cNvPr id="3" name="Picture 2" descr="Inside the clock">
            <a:extLst>
              <a:ext uri="{FF2B5EF4-FFF2-40B4-BE49-F238E27FC236}">
                <a16:creationId xmlns:a16="http://schemas.microsoft.com/office/drawing/2014/main" id="{F59400D2-E89F-4A13-87B2-D8D59CEEC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78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ffee break time">
            <a:extLst>
              <a:ext uri="{FF2B5EF4-FFF2-40B4-BE49-F238E27FC236}">
                <a16:creationId xmlns:a16="http://schemas.microsoft.com/office/drawing/2014/main" id="{A9687C1C-08F2-4E8E-97AD-66D2AD54F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r="26180" b="9091"/>
          <a:stretch/>
        </p:blipFill>
        <p:spPr bwMode="auto">
          <a:xfrm>
            <a:off x="5386388" y="1"/>
            <a:ext cx="68056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9FA13-13CC-44B9-ABA2-16EA5924CBEE}"/>
              </a:ext>
            </a:extLst>
          </p:cNvPr>
          <p:cNvSpPr txBox="1"/>
          <p:nvPr/>
        </p:nvSpPr>
        <p:spPr>
          <a:xfrm>
            <a:off x="804671" y="2033574"/>
            <a:ext cx="5742603" cy="3854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99026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C9B6-2574-4ADE-9D09-51A5F4F0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– Avoid async void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CDA1-BA80-40AF-BEB3-AAA79604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this ONLY for event handlers</a:t>
            </a:r>
          </a:p>
          <a:p>
            <a:pPr lvl="1"/>
            <a:r>
              <a:rPr lang="en-US" dirty="0"/>
              <a:t>Information on any errors is swallowed</a:t>
            </a:r>
          </a:p>
          <a:p>
            <a:r>
              <a:rPr lang="en-US" dirty="0"/>
              <a:t>try catch </a:t>
            </a:r>
          </a:p>
          <a:p>
            <a:pPr lvl="1"/>
            <a:r>
              <a:rPr lang="en-US" dirty="0"/>
              <a:t>Either:  recover or quit with logging</a:t>
            </a:r>
          </a:p>
          <a:p>
            <a:pPr lvl="1"/>
            <a:r>
              <a:rPr lang="en-US" dirty="0"/>
              <a:t>If you do nothing, or do nothing and crash the app with little info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9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F4AB-3496-49BB-B052-8D098AFF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2FB35F9D-E303-4F5F-9A78-285A354BC3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268569"/>
              </p:ext>
            </p:extLst>
          </p:nvPr>
        </p:nvGraphicFramePr>
        <p:xfrm>
          <a:off x="838200" y="1504991"/>
          <a:ext cx="10515600" cy="4663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425042">
                  <a:extLst>
                    <a:ext uri="{9D8B030D-6E8A-4147-A177-3AD203B41FA5}">
                      <a16:colId xmlns:a16="http://schemas.microsoft.com/office/drawing/2014/main" val="2689136331"/>
                    </a:ext>
                  </a:extLst>
                </a:gridCol>
                <a:gridCol w="7090558">
                  <a:extLst>
                    <a:ext uri="{9D8B030D-6E8A-4147-A177-3AD203B41FA5}">
                      <a16:colId xmlns:a16="http://schemas.microsoft.com/office/drawing/2014/main" val="3456381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8:00-9:15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Introduction and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66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9:15-9:30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683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9:30-10:45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Special guest Mads Torgersen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6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10:45-11:00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00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11:00-12:15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Puzzles, then Patterns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10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12:15-1:15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002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1:15-2:20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Async puzzles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10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2:20-2:30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Short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32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2:30-3:00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Wrap-up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56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115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01E5-ACFA-4D90-9DBE-E4568F0E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the viral nature of async!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8FCC2-5936-497D-A9AF-B34DF9BC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using .Result or .Wait or variations</a:t>
            </a:r>
          </a:p>
          <a:p>
            <a:r>
              <a:rPr lang="en-US" dirty="0"/>
              <a:t>The task must be awaited by something useful</a:t>
            </a:r>
          </a:p>
          <a:p>
            <a:pPr lvl="1"/>
            <a:r>
              <a:rPr lang="en-US" dirty="0"/>
              <a:t>Desktop – message loop responsive to other requests</a:t>
            </a:r>
          </a:p>
          <a:p>
            <a:pPr lvl="1"/>
            <a:r>
              <a:rPr lang="en-US" dirty="0"/>
              <a:t>Web – ASP.NET can reuse the thread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0F8302-900B-4B0A-A440-E3DAF8B4E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async?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B64B36-0075-4DEE-9674-E4DB763972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pPr lvl="1"/>
            <a:r>
              <a:rPr lang="en-US" dirty="0"/>
              <a:t>Responsiveness</a:t>
            </a:r>
          </a:p>
          <a:p>
            <a:pPr lvl="1"/>
            <a:r>
              <a:rPr lang="en-US" dirty="0"/>
              <a:t>UI does not appear frozen</a:t>
            </a:r>
          </a:p>
          <a:p>
            <a:pPr lvl="1"/>
            <a:r>
              <a:rPr lang="en-US" dirty="0"/>
              <a:t>User can press cancel</a:t>
            </a:r>
          </a:p>
          <a:p>
            <a:pPr lvl="1"/>
            <a:r>
              <a:rPr lang="en-US" dirty="0"/>
              <a:t>You can sometimes post progress</a:t>
            </a:r>
          </a:p>
          <a:p>
            <a:pPr lvl="1"/>
            <a:r>
              <a:rPr lang="en-US" dirty="0"/>
              <a:t>May need to disable inappropriate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C43723-1F48-46CB-B0BA-549645DACD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Throughput</a:t>
            </a:r>
          </a:p>
          <a:p>
            <a:pPr lvl="1"/>
            <a:r>
              <a:rPr lang="en-US" dirty="0"/>
              <a:t>Return thread to ASP.NET</a:t>
            </a:r>
          </a:p>
          <a:p>
            <a:pPr lvl="1"/>
            <a:r>
              <a:rPr lang="en-US" dirty="0"/>
              <a:t>Requires state unload/reload</a:t>
            </a:r>
          </a:p>
          <a:p>
            <a:pPr lvl="1"/>
            <a:r>
              <a:rPr lang="en-US" dirty="0"/>
              <a:t>If the value is ready, process continues</a:t>
            </a:r>
          </a:p>
        </p:txBody>
      </p:sp>
    </p:spTree>
    <p:extLst>
      <p:ext uri="{BB962C8B-B14F-4D97-AF65-F5344CB8AC3E}">
        <p14:creationId xmlns:p14="http://schemas.microsoft.com/office/powerpoint/2010/main" val="2693297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F7B2-A2E8-4DC6-988B-12B783B0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bound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CE7C4-102D-42F6-A563-395D5187EC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Task.Run</a:t>
            </a:r>
            <a:endParaRPr lang="en-US" dirty="0"/>
          </a:p>
          <a:p>
            <a:pPr lvl="1"/>
            <a:r>
              <a:rPr lang="en-US" dirty="0"/>
              <a:t>Maximize responsiveness</a:t>
            </a:r>
          </a:p>
          <a:p>
            <a:pPr lvl="1"/>
            <a:r>
              <a:rPr lang="en-US" dirty="0"/>
              <a:t>Get off the main thread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D8D05-448B-46A5-945B-E0017B0B6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71825" cy="4351338"/>
          </a:xfrm>
        </p:spPr>
        <p:txBody>
          <a:bodyPr/>
          <a:lstStyle/>
          <a:p>
            <a:r>
              <a:rPr lang="en-US" dirty="0"/>
              <a:t>Web</a:t>
            </a:r>
          </a:p>
          <a:p>
            <a:pPr lvl="1"/>
            <a:r>
              <a:rPr lang="en-US" dirty="0"/>
              <a:t>DO NOT USE </a:t>
            </a:r>
            <a:r>
              <a:rPr lang="en-US" dirty="0" err="1"/>
              <a:t>Task.Run</a:t>
            </a:r>
            <a:endParaRPr lang="en-US" dirty="0"/>
          </a:p>
          <a:p>
            <a:pPr lvl="1"/>
            <a:r>
              <a:rPr lang="en-US" dirty="0"/>
              <a:t>Maximize throughput</a:t>
            </a:r>
          </a:p>
          <a:p>
            <a:pPr lvl="1"/>
            <a:r>
              <a:rPr lang="en-US" dirty="0"/>
              <a:t>Avoid expensive thread switching</a:t>
            </a:r>
          </a:p>
          <a:p>
            <a:pPr lvl="1"/>
            <a:r>
              <a:rPr lang="en-US" dirty="0"/>
              <a:t>Exception to rule:</a:t>
            </a:r>
            <a:br>
              <a:rPr lang="en-US" dirty="0"/>
            </a:br>
            <a:r>
              <a:rPr lang="en-US" i="1" dirty="0"/>
              <a:t>Parallel calculations where latency is more important than throughput</a:t>
            </a:r>
          </a:p>
        </p:txBody>
      </p:sp>
    </p:spTree>
    <p:extLst>
      <p:ext uri="{BB962C8B-B14F-4D97-AF65-F5344CB8AC3E}">
        <p14:creationId xmlns:p14="http://schemas.microsoft.com/office/powerpoint/2010/main" val="3997696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4928-A4F1-4D28-B846-FDE1D2D7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ConfigureAwait</a:t>
            </a:r>
            <a:r>
              <a:rPr lang="en-US" dirty="0"/>
              <a:t>(false)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70C61-22DA-40C3-92DD-79541E1B5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Task normally switches to calling thread for continuation(*)</a:t>
            </a:r>
          </a:p>
          <a:p>
            <a:r>
              <a:rPr lang="en-US" dirty="0"/>
              <a:t>You can avoid this task switch with </a:t>
            </a:r>
            <a:r>
              <a:rPr lang="en-US" dirty="0" err="1"/>
              <a:t>ConfigureAwait</a:t>
            </a:r>
            <a:r>
              <a:rPr lang="en-US" dirty="0"/>
              <a:t>(false)</a:t>
            </a:r>
          </a:p>
          <a:p>
            <a:pPr lvl="1"/>
            <a:r>
              <a:rPr lang="en-US" dirty="0"/>
              <a:t>This has a minor performance improvement</a:t>
            </a:r>
          </a:p>
          <a:p>
            <a:pPr lvl="1"/>
            <a:r>
              <a:rPr lang="en-US" dirty="0"/>
              <a:t>Importance generally overstated</a:t>
            </a:r>
          </a:p>
          <a:p>
            <a:r>
              <a:rPr lang="en-US" dirty="0"/>
              <a:t>Do not use </a:t>
            </a:r>
            <a:r>
              <a:rPr lang="en-US" dirty="0" err="1"/>
              <a:t>ConfigureAwait</a:t>
            </a:r>
            <a:r>
              <a:rPr lang="en-US" dirty="0"/>
              <a:t> in library code!</a:t>
            </a:r>
          </a:p>
          <a:p>
            <a:pPr lvl="1"/>
            <a:r>
              <a:rPr lang="en-US" dirty="0"/>
              <a:t>It might be used by a desktop app, which will not continue correctly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(*) Continuation is code after await</a:t>
            </a:r>
          </a:p>
        </p:txBody>
      </p:sp>
    </p:spTree>
    <p:extLst>
      <p:ext uri="{BB962C8B-B14F-4D97-AF65-F5344CB8AC3E}">
        <p14:creationId xmlns:p14="http://schemas.microsoft.com/office/powerpoint/2010/main" val="335357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8ED3-129D-426E-AD07-C640438E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EE806-C3EF-4289-A3F4-872EE33A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GitHub repo has a bunch of junk and things that are half done. This will help you find what you want:</a:t>
            </a:r>
          </a:p>
          <a:p>
            <a:pPr lvl="1"/>
            <a:r>
              <a:rPr lang="en-US" dirty="0"/>
              <a:t>Puzzles: Look for the correct branches</a:t>
            </a:r>
          </a:p>
          <a:p>
            <a:pPr lvl="2"/>
            <a:r>
              <a:rPr lang="en-US" dirty="0">
                <a:hlinkClick r:id="rId2"/>
              </a:rPr>
              <a:t>https://github.com/KathleenDollard/sample-puzzles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Async breakfast is in this repo</a:t>
            </a:r>
          </a:p>
          <a:p>
            <a:pPr lvl="1"/>
            <a:r>
              <a:rPr lang="en-US" dirty="0"/>
              <a:t>Sample profiling problem: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https://github.com/KathleenDollard/sample-profiling-problem</a:t>
            </a:r>
            <a:endParaRPr lang="en-US" dirty="0"/>
          </a:p>
          <a:p>
            <a:pPr lvl="2"/>
            <a:r>
              <a:rPr lang="en-US" dirty="0"/>
              <a:t>If you mess with the numbers in Main, you can create a GC problem</a:t>
            </a:r>
          </a:p>
          <a:p>
            <a:pPr lvl="1"/>
            <a:r>
              <a:rPr lang="en-US" dirty="0"/>
              <a:t>My version of toll calculator – final branches for both workshop and session</a:t>
            </a:r>
          </a:p>
          <a:p>
            <a:pPr lvl="2"/>
            <a:r>
              <a:rPr lang="en-US" dirty="0">
                <a:hlinkClick r:id="rId4"/>
              </a:rPr>
              <a:t>https://github.com/KathleenDollard/sample-csharp-8</a:t>
            </a:r>
            <a:endParaRPr lang="en-US" dirty="0"/>
          </a:p>
          <a:p>
            <a:pPr lvl="2"/>
            <a:r>
              <a:rPr lang="en-US" dirty="0"/>
              <a:t>Use start-working if you want to do the walk through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0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5AC2-D5B7-4E81-B6F0-AE92B246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    @KathleenDollard</a:t>
            </a:r>
            <a:br>
              <a:rPr lang="en-US" dirty="0"/>
            </a:br>
            <a:r>
              <a:rPr lang="en-US" sz="3200" dirty="0"/>
              <a:t>(in my repos, be sure you get the right branch!!!)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649AC-5B48-41CE-A399-0155ED4F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Summary.txt for our wrap up</a:t>
            </a:r>
          </a:p>
          <a:p>
            <a:r>
              <a:rPr lang="en-US" dirty="0"/>
              <a:t>Puzzles code on GitHub: </a:t>
            </a:r>
            <a:r>
              <a:rPr lang="en-US" dirty="0">
                <a:hlinkClick r:id="rId2"/>
              </a:rPr>
              <a:t>https://github.com/KathleenDollard/sample-puzzles/tree/start-devintersection-2021</a:t>
            </a:r>
            <a:r>
              <a:rPr lang="en-US" dirty="0"/>
              <a:t> </a:t>
            </a:r>
          </a:p>
          <a:p>
            <a:r>
              <a:rPr lang="en-US" dirty="0"/>
              <a:t>Pattern matching: </a:t>
            </a:r>
            <a:r>
              <a:rPr lang="en-US" dirty="0">
                <a:hlinkClick r:id="rId3"/>
              </a:rPr>
              <a:t>https://github.com/KathleenDollard/sample-patterns/tree/devintersection-2021-start</a:t>
            </a:r>
            <a:r>
              <a:rPr lang="en-US" dirty="0"/>
              <a:t> </a:t>
            </a:r>
          </a:p>
          <a:p>
            <a:r>
              <a:rPr lang="en-US" dirty="0"/>
              <a:t>Docs tutorial version of Toll Calculator</a:t>
            </a:r>
          </a:p>
          <a:p>
            <a:pPr lvl="1"/>
            <a:r>
              <a:rPr lang="en-US" dirty="0">
                <a:hlinkClick r:id="rId4"/>
              </a:rPr>
              <a:t>https://docs.microsoft.com/en-us/dotnet/csharp/tutorials/pattern-matching</a:t>
            </a:r>
            <a:endParaRPr lang="en-US" dirty="0"/>
          </a:p>
          <a:p>
            <a:r>
              <a:rPr lang="en-US" dirty="0"/>
              <a:t>Docs tutorial on arithmetic and other details (marked as beginner)</a:t>
            </a:r>
          </a:p>
          <a:p>
            <a:pPr lvl="1"/>
            <a:r>
              <a:rPr lang="en-US" dirty="0">
                <a:hlinkClick r:id="rId5"/>
              </a:rPr>
              <a:t>https://docs.microsoft.com/en-us/dotnet/csharp/</a:t>
            </a:r>
            <a:endParaRPr lang="en-US" dirty="0"/>
          </a:p>
        </p:txBody>
      </p:sp>
      <p:pic>
        <p:nvPicPr>
          <p:cNvPr id="5" name="Picture 4" descr="A picture containing ax&#10;&#10;Description automatically generated">
            <a:extLst>
              <a:ext uri="{FF2B5EF4-FFF2-40B4-BE49-F238E27FC236}">
                <a16:creationId xmlns:a16="http://schemas.microsoft.com/office/drawing/2014/main" id="{95F185D0-A59F-4A37-8F59-2B3E1F4CD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347604" y="518794"/>
            <a:ext cx="560938" cy="4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963039" y="2346059"/>
            <a:ext cx="588892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Summary</a:t>
            </a:r>
          </a:p>
        </p:txBody>
      </p:sp>
      <p:pic>
        <p:nvPicPr>
          <p:cNvPr id="2" name="Picture 1" descr="Wall of advesive notes with one standing out">
            <a:extLst>
              <a:ext uri="{FF2B5EF4-FFF2-40B4-BE49-F238E27FC236}">
                <a16:creationId xmlns:a16="http://schemas.microsoft.com/office/drawing/2014/main" id="{011AA587-1D63-4027-8216-5D97A2ACB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81" y="0"/>
            <a:ext cx="10171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339" y="4145573"/>
            <a:ext cx="10363200" cy="762000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Puzzles!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55" y="336063"/>
            <a:ext cx="5335016" cy="57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0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Cognitive Dissonance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+mn-lt"/>
              </a:rPr>
              <a:t>Learning includes breaking old associations</a:t>
            </a:r>
          </a:p>
          <a:p>
            <a:r>
              <a:rPr lang="en-US" dirty="0">
                <a:latin typeface="+mn-lt"/>
              </a:rPr>
              <a:t>Your brain contorts to fit new input into existing perception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That’s being human</a:t>
            </a:r>
          </a:p>
          <a:p>
            <a:r>
              <a:rPr lang="en-US" dirty="0">
                <a:latin typeface="+mn-lt"/>
              </a:rPr>
              <a:t>How do we break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Humor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Horror, trauma</a:t>
            </a:r>
          </a:p>
          <a:p>
            <a:r>
              <a:rPr lang="en-US" dirty="0">
                <a:latin typeface="+mn-lt"/>
              </a:rPr>
              <a:t>Explicit incorrectness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Clarify your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Show it’s wrong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Or confirm it’s right</a:t>
            </a:r>
          </a:p>
          <a:p>
            <a:r>
              <a:rPr lang="en-US" dirty="0">
                <a:latin typeface="+mn-lt"/>
              </a:rPr>
              <a:t>Verbalizing to another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Empathy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Forced clarity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31" y="1371453"/>
            <a:ext cx="3412396" cy="4114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30" y="1371453"/>
            <a:ext cx="3412396" cy="4114947"/>
          </a:xfrm>
          <a:prstGeom prst="rect">
            <a:avLst/>
          </a:prstGeom>
        </p:spPr>
      </p:pic>
      <p:pic>
        <p:nvPicPr>
          <p:cNvPr id="7" name="Back Fro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AE1F23"/>
              </a:clrFrom>
              <a:clrTo>
                <a:srgbClr val="AE1F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495" y="1678184"/>
            <a:ext cx="2097284" cy="1992583"/>
          </a:xfrm>
          <a:prstGeom prst="rect">
            <a:avLst/>
          </a:prstGeom>
        </p:spPr>
      </p:pic>
      <p:pic>
        <p:nvPicPr>
          <p:cNvPr id="5" name="Snake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13" y="1371454"/>
            <a:ext cx="1807763" cy="2339032"/>
          </a:xfrm>
          <a:prstGeom prst="rect">
            <a:avLst/>
          </a:prstGeom>
        </p:spPr>
      </p:pic>
      <p:pic>
        <p:nvPicPr>
          <p:cNvPr id="10" name="Front man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30" y="1371453"/>
            <a:ext cx="3412396" cy="4114947"/>
          </a:xfrm>
          <a:prstGeom prst="rect">
            <a:avLst/>
          </a:prstGeom>
        </p:spPr>
      </p:pic>
      <p:pic>
        <p:nvPicPr>
          <p:cNvPr id="8" name="Front Fro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AE1F23"/>
              </a:clrFrom>
              <a:clrTo>
                <a:srgbClr val="AE1F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495" y="1678184"/>
            <a:ext cx="2097284" cy="19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0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8" dur="2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2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65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groups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9504" y="1408039"/>
            <a:ext cx="10972800" cy="4267200"/>
          </a:xfrm>
        </p:spPr>
        <p:txBody>
          <a:bodyPr/>
          <a:lstStyle/>
          <a:p>
            <a:r>
              <a:rPr lang="en-US" sz="3200" dirty="0"/>
              <a:t>Two or three people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 dirty="0"/>
              <a:t>Generally not the people you came with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 dirty="0"/>
              <a:t>If you think you’re good, pair with someone you think might struggle</a:t>
            </a:r>
          </a:p>
          <a:p>
            <a:r>
              <a:rPr lang="en-US" sz="3200" dirty="0"/>
              <a:t>I’ll set out a puzzle in the form of a unit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 dirty="0"/>
              <a:t>It will require a change to create a meaningful passing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 dirty="0"/>
              <a:t>The discussion of ‘why’ is the important aspect</a:t>
            </a:r>
          </a:p>
          <a:p>
            <a:r>
              <a:rPr lang="en-US" sz="3200" dirty="0"/>
              <a:t>There’s a time for everything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67" dirty="0"/>
              <a:t>I want you to think, not experiment</a:t>
            </a:r>
          </a:p>
        </p:txBody>
      </p:sp>
    </p:spTree>
    <p:extLst>
      <p:ext uri="{BB962C8B-B14F-4D97-AF65-F5344CB8AC3E}">
        <p14:creationId xmlns:p14="http://schemas.microsoft.com/office/powerpoint/2010/main" val="31001726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and together face art sketch drawing illustration glasses assembly head conceptual photomontage organ puzzle jigsaw comics emotion cartoon assemble puzzle piece jigsaw puzzle">
            <a:extLst>
              <a:ext uri="{FF2B5EF4-FFF2-40B4-BE49-F238E27FC236}">
                <a16:creationId xmlns:a16="http://schemas.microsoft.com/office/drawing/2014/main" id="{425520E7-5873-4E46-A9A7-FCC98628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86" y="1"/>
            <a:ext cx="10287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332C29-79ED-4BE4-A3B6-1C811DACF754}"/>
              </a:ext>
            </a:extLst>
          </p:cNvPr>
          <p:cNvSpPr/>
          <p:nvPr/>
        </p:nvSpPr>
        <p:spPr>
          <a:xfrm rot="16200000">
            <a:off x="-1043333" y="2346059"/>
            <a:ext cx="4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5B546-9A5D-400C-83FC-DFFD29FB238B}"/>
              </a:ext>
            </a:extLst>
          </p:cNvPr>
          <p:cNvSpPr txBox="1"/>
          <p:nvPr/>
        </p:nvSpPr>
        <p:spPr>
          <a:xfrm>
            <a:off x="270639" y="540230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Puzzles!!</a:t>
            </a:r>
          </a:p>
        </p:txBody>
      </p:sp>
    </p:spTree>
    <p:extLst>
      <p:ext uri="{BB962C8B-B14F-4D97-AF65-F5344CB8AC3E}">
        <p14:creationId xmlns:p14="http://schemas.microsoft.com/office/powerpoint/2010/main" val="342437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5EC4-756C-B74D-8B1B-9F3F2EBF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26" b="16790"/>
          <a:stretch/>
        </p:blipFill>
        <p:spPr>
          <a:xfrm>
            <a:off x="1790699" y="2324100"/>
            <a:ext cx="8180615" cy="1572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671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EDCC3F-8603-40D5-A034-B0BF5693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to Advanced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3DD259-225C-4499-81DE-F2C896EF4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33804" y="1218158"/>
            <a:ext cx="4821584" cy="344667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B6D64A-8835-4A7B-8E0C-A8F169A45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all know more about some things and less about others</a:t>
            </a:r>
          </a:p>
          <a:p>
            <a:r>
              <a:rPr lang="en-US" sz="2000" dirty="0"/>
              <a:t>We always wonder what we’re missing</a:t>
            </a:r>
          </a:p>
          <a:p>
            <a:r>
              <a:rPr lang="en-US" sz="2000" dirty="0"/>
              <a:t>New learning “sticks” better in the context of fundamentals</a:t>
            </a:r>
          </a:p>
          <a:p>
            <a:r>
              <a:rPr lang="en-US" sz="2000" dirty="0"/>
              <a:t>I hope this workshop will be a great close to the conference</a:t>
            </a:r>
          </a:p>
          <a:p>
            <a:r>
              <a:rPr lang="en-US" sz="2000" dirty="0"/>
              <a:t>But you’ll forget a lot by Monday</a:t>
            </a:r>
          </a:p>
          <a:p>
            <a:r>
              <a:rPr lang="en-US" sz="2000" dirty="0"/>
              <a:t>Link to materials at end of day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833CC-57F7-4D97-9586-E1F2E18AB62F}"/>
              </a:ext>
            </a:extLst>
          </p:cNvPr>
          <p:cNvSpPr txBox="1"/>
          <p:nvPr/>
        </p:nvSpPr>
        <p:spPr>
          <a:xfrm>
            <a:off x="6579726" y="4926505"/>
            <a:ext cx="6172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commons.wikimedia.org/wiki/File:Intermediate_value_theorem_2.sv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165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ffee break time">
            <a:extLst>
              <a:ext uri="{FF2B5EF4-FFF2-40B4-BE49-F238E27FC236}">
                <a16:creationId xmlns:a16="http://schemas.microsoft.com/office/drawing/2014/main" id="{A9687C1C-08F2-4E8E-97AD-66D2AD54F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r="26180" b="9091"/>
          <a:stretch/>
        </p:blipFill>
        <p:spPr bwMode="auto">
          <a:xfrm>
            <a:off x="5386388" y="1"/>
            <a:ext cx="68056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9FA13-13CC-44B9-ABA2-16EA5924CBEE}"/>
              </a:ext>
            </a:extLst>
          </p:cNvPr>
          <p:cNvSpPr txBox="1"/>
          <p:nvPr/>
        </p:nvSpPr>
        <p:spPr>
          <a:xfrm>
            <a:off x="804671" y="2033574"/>
            <a:ext cx="5742603" cy="3854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889228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3" ma:contentTypeDescription="Create a new document." ma:contentTypeScope="" ma:versionID="1679c5e78b87d59192ef706a10aad9a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f94d8efecefe53dd929181340a1f0535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ec_x0020_Status xmlns="569b343d-e775-480b-9b2b-6a6986deb9b0">Draft</Spec_x0020_Status>
    <_ip_UnifiedCompliancePolicyUIAction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230F01B4-0ED4-4E80-AD56-FF6A4F4461FE}"/>
</file>

<file path=customXml/itemProps2.xml><?xml version="1.0" encoding="utf-8"?>
<ds:datastoreItem xmlns:ds="http://schemas.openxmlformats.org/officeDocument/2006/customXml" ds:itemID="{F25453A4-4AEC-4955-B423-9B964A0EAA03}"/>
</file>

<file path=customXml/itemProps3.xml><?xml version="1.0" encoding="utf-8"?>
<ds:datastoreItem xmlns:ds="http://schemas.openxmlformats.org/officeDocument/2006/customXml" ds:itemID="{7CA1DB16-0743-4DFF-9432-2BC2851C5A97}"/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714</Words>
  <Application>Microsoft Office PowerPoint</Application>
  <PresentationFormat>Widescreen</PresentationFormat>
  <Paragraphs>140</Paragraphs>
  <Slides>26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Become a Better C# Developer DevIntersection December 2021</vt:lpstr>
      <vt:lpstr>Agenda</vt:lpstr>
      <vt:lpstr>Puzzles!</vt:lpstr>
      <vt:lpstr>Cognitive Dissonance</vt:lpstr>
      <vt:lpstr>Puzzle groups</vt:lpstr>
      <vt:lpstr>PowerPoint Presentation</vt:lpstr>
      <vt:lpstr>PowerPoint Presentation</vt:lpstr>
      <vt:lpstr>Intermediate to Advanced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 – Avoid async void</vt:lpstr>
      <vt:lpstr>Embrace the viral nature of async!</vt:lpstr>
      <vt:lpstr>Why use async?</vt:lpstr>
      <vt:lpstr>CPU bound operations</vt:lpstr>
      <vt:lpstr>ConfigureAwait(false)</vt:lpstr>
      <vt:lpstr>Links to code</vt:lpstr>
      <vt:lpstr>Resources     @KathleenDollard (in my repos, be sure you get the right branch!!!)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Become a Better C# Developer Techorama 2019, Netherlands</dc:title>
  <dc:creator>Kathleen Dollard</dc:creator>
  <cp:lastModifiedBy>Kathleen Dollard</cp:lastModifiedBy>
  <cp:revision>23</cp:revision>
  <dcterms:created xsi:type="dcterms:W3CDTF">2019-09-30T03:29:18Z</dcterms:created>
  <dcterms:modified xsi:type="dcterms:W3CDTF">2021-12-10T14:06:11Z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kdollard@microsoft.com</vt:lpwstr>
  </property>
  <property fmtid="{D5CDD505-2E9C-101B-9397-08002B2CF9AE}" pid="5" name="MSIP_Label_f42aa342-8706-4288-bd11-ebb85995028c_SetDate">
    <vt:lpwstr>2019-09-30T11:14:30.4047134Z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43036a4f-513f-4f7d-b593-6129b4e448f2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0x01010022F88B0CCF1BBA489747F146E6B5E06D</vt:lpwstr>
  </property>
</Properties>
</file>